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</p:sldIdLst>
  <p:sldSz cx="14630400" cy="8229600"/>
  <p:notesSz cx="8229600" cy="14630400"/>
  <p:embeddedFontLst>
    <p:embeddedFont>
      <p:font typeface="Roboto Slab" pitchFamily="34" charset="0"/>
      <p:bold r:id="rId17"/>
    </p:embeddedFont>
    <p:embeddedFont>
      <p:font typeface="Roboto Slab" pitchFamily="34" charset="-122"/>
      <p:bold r:id="rId18"/>
    </p:embeddedFont>
    <p:embeddedFont>
      <p:font typeface="Roboto Slab" pitchFamily="34" charset="-120"/>
      <p:bold r:id="rId19"/>
    </p:embeddedFont>
    <p:embeddedFont>
      <p:font typeface="Roboto" panose="02000000000000000000" pitchFamily="34" charset="0"/>
      <p:regular r:id="rId20"/>
    </p:embeddedFont>
    <p:embeddedFont>
      <p:font typeface="Roboto" panose="02000000000000000000" pitchFamily="34" charset="-122"/>
      <p:regular r:id="rId21"/>
    </p:embeddedFont>
    <p:embeddedFont>
      <p:font typeface="Roboto" panose="02000000000000000000" pitchFamily="34" charset="-120"/>
      <p:regular r:id="rId22"/>
    </p:embeddedFont>
    <p:embeddedFont>
      <p:font typeface="Calibri" panose="020F0502020204030204" charset="0"/>
      <p:regular r:id="rId23"/>
      <p:bold r:id="rId24"/>
      <p:italic r:id="rId25"/>
      <p:boldItalic r:id="rId26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FC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6" Type="http://schemas.openxmlformats.org/officeDocument/2006/relationships/font" Target="fonts/font10.fntdata"/><Relationship Id="rId25" Type="http://schemas.openxmlformats.org/officeDocument/2006/relationships/font" Target="fonts/font9.fntdata"/><Relationship Id="rId24" Type="http://schemas.openxmlformats.org/officeDocument/2006/relationships/font" Target="fonts/font8.fntdata"/><Relationship Id="rId23" Type="http://schemas.openxmlformats.org/officeDocument/2006/relationships/font" Target="fonts/font7.fntdata"/><Relationship Id="rId22" Type="http://schemas.openxmlformats.org/officeDocument/2006/relationships/font" Target="fonts/font6.fntdata"/><Relationship Id="rId21" Type="http://schemas.openxmlformats.org/officeDocument/2006/relationships/font" Target="fonts/font5.fntdata"/><Relationship Id="rId20" Type="http://schemas.openxmlformats.org/officeDocument/2006/relationships/font" Target="fonts/font4.fntdata"/><Relationship Id="rId2" Type="http://schemas.openxmlformats.org/officeDocument/2006/relationships/theme" Target="theme/theme1.xml"/><Relationship Id="rId19" Type="http://schemas.openxmlformats.org/officeDocument/2006/relationships/font" Target="fonts/font3.fntdata"/><Relationship Id="rId18" Type="http://schemas.openxmlformats.org/officeDocument/2006/relationships/font" Target="fonts/font2.fntdata"/><Relationship Id="rId17" Type="http://schemas.openxmlformats.org/officeDocument/2006/relationships/font" Target="fonts/font1.fntdata"/><Relationship Id="rId16" Type="http://schemas.openxmlformats.org/officeDocument/2006/relationships/tableStyles" Target="tableStyles.xml"/><Relationship Id="rId15" Type="http://schemas.openxmlformats.org/officeDocument/2006/relationships/viewProps" Target="viewProps.xml"/><Relationship Id="rId14" Type="http://schemas.openxmlformats.org/officeDocument/2006/relationships/presProps" Target="presProps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14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6.xml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8.xml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2565559"/>
            <a:ext cx="7415927" cy="154305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Financial Literacy in India: Bridging the Gap</a:t>
            </a:r>
            <a:endParaRPr lang="en-US" sz="4850" dirty="0"/>
          </a:p>
        </p:txBody>
      </p:sp>
      <p:sp>
        <p:nvSpPr>
          <p:cNvPr id="4" name="Text 1"/>
          <p:cNvSpPr/>
          <p:nvPr/>
        </p:nvSpPr>
        <p:spPr>
          <a:xfrm>
            <a:off x="864037" y="4478893"/>
            <a:ext cx="7415927" cy="118514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15213F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Financial literacy is crucial for individual and national economic wellbeing. It empowers people to make informed decisions about saving, borrowing, investing, and managing risk.</a:t>
            </a:r>
            <a:endParaRPr lang="en-US" sz="19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803208"/>
            <a:ext cx="6172200" cy="77152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 References </a:t>
            </a:r>
            <a:endParaRPr lang="en-US" sz="4850" dirty="0"/>
          </a:p>
        </p:txBody>
      </p:sp>
      <p:sp>
        <p:nvSpPr>
          <p:cNvPr id="3" name="Text 1"/>
          <p:cNvSpPr/>
          <p:nvPr/>
        </p:nvSpPr>
        <p:spPr>
          <a:xfrm>
            <a:off x="795457" y="4068485"/>
            <a:ext cx="12902327" cy="3950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SzPct val="100000"/>
              <a:buNone/>
            </a:pPr>
            <a:r>
              <a:rPr lang="en-US" sz="1900" b="1" dirty="0">
                <a:solidFill>
                  <a:srgbClr val="15213F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[1]. National Center for Financial Education (NCFE) India: </a:t>
            </a:r>
            <a:r>
              <a:rPr lang="en-US" sz="1900" b="1" u="sng" dirty="0">
                <a:solidFill>
                  <a:srgbClr val="3257B8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https://ncfe.org.in/</a:t>
            </a:r>
            <a:r>
              <a:rPr lang="en-US" sz="1900" b="1" dirty="0">
                <a:solidFill>
                  <a:srgbClr val="15213F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 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795457" y="4549854"/>
            <a:ext cx="12902327" cy="3950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SzPct val="100000"/>
              <a:buNone/>
            </a:pPr>
            <a:r>
              <a:rPr lang="en-US" sz="1900" b="1" dirty="0">
                <a:solidFill>
                  <a:srgbClr val="15213F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[2]. Reserve Bank of India (RBI): </a:t>
            </a:r>
            <a:r>
              <a:rPr lang="en-US" sz="1900" b="1" u="sng" dirty="0">
                <a:solidFill>
                  <a:srgbClr val="3257B8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https://www.rbi.org.in/</a:t>
            </a:r>
            <a:r>
              <a:rPr lang="en-US" sz="1900" b="1" dirty="0">
                <a:solidFill>
                  <a:srgbClr val="15213F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 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784027" y="5031224"/>
            <a:ext cx="12902327" cy="3950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SzPct val="100000"/>
              <a:buNone/>
            </a:pPr>
            <a:r>
              <a:rPr lang="en-US" sz="1900" b="1" dirty="0">
                <a:solidFill>
                  <a:srgbClr val="15213F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[3]. Securities and Exchange Board of India (SEBI): </a:t>
            </a:r>
            <a:r>
              <a:rPr lang="en-US" sz="1900" b="1" u="sng" dirty="0">
                <a:solidFill>
                  <a:srgbClr val="3257B8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https://www.sebi.gov.in/</a:t>
            </a:r>
            <a:endParaRPr lang="en-US" sz="1900" dirty="0"/>
          </a:p>
        </p:txBody>
      </p:sp>
      <p:sp>
        <p:nvSpPr>
          <p:cNvPr id="7" name="Rectangles 6"/>
          <p:cNvSpPr/>
          <p:nvPr/>
        </p:nvSpPr>
        <p:spPr>
          <a:xfrm>
            <a:off x="12569190" y="7453630"/>
            <a:ext cx="2025650" cy="706120"/>
          </a:xfrm>
          <a:prstGeom prst="rect">
            <a:avLst/>
          </a:prstGeom>
          <a:solidFill>
            <a:srgbClr val="FBFCFE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6" name="Picture 5" descr="General Equilibrium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735820" y="0"/>
            <a:ext cx="4887595" cy="824103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014776"/>
            <a:ext cx="12902327" cy="154305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The Landscape of Financial Literacy in India</a:t>
            </a:r>
            <a:endParaRPr lang="en-US" sz="4850" dirty="0"/>
          </a:p>
        </p:txBody>
      </p:sp>
      <p:sp>
        <p:nvSpPr>
          <p:cNvPr id="3" name="Text 1"/>
          <p:cNvSpPr/>
          <p:nvPr/>
        </p:nvSpPr>
        <p:spPr>
          <a:xfrm>
            <a:off x="864037" y="4174927"/>
            <a:ext cx="3086100" cy="38576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The Challenge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864037" y="4807506"/>
            <a:ext cx="6150054" cy="118514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15213F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Only about 27% of Indian adults are financially literate, leaving a majority susceptible to poor financial decisions and vulnerability to financial fraud.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7623929" y="4174927"/>
            <a:ext cx="3086100" cy="38576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Rural Disparity</a:t>
            </a:r>
            <a:endParaRPr lang="en-US" sz="2400" dirty="0"/>
          </a:p>
        </p:txBody>
      </p:sp>
      <p:sp>
        <p:nvSpPr>
          <p:cNvPr id="6" name="Text 4"/>
          <p:cNvSpPr/>
          <p:nvPr/>
        </p:nvSpPr>
        <p:spPr>
          <a:xfrm>
            <a:off x="7623929" y="4807506"/>
            <a:ext cx="6150054" cy="118514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15213F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The lack of awareness is particularly pronounced in rural areas, where access to formal financial institutions exists but is often underutilized.</a:t>
            </a:r>
            <a:endParaRPr lang="en-US" sz="1900" dirty="0"/>
          </a:p>
        </p:txBody>
      </p:sp>
      <p:sp>
        <p:nvSpPr>
          <p:cNvPr id="7" name="Rectangles 6"/>
          <p:cNvSpPr/>
          <p:nvPr/>
        </p:nvSpPr>
        <p:spPr>
          <a:xfrm>
            <a:off x="12569190" y="7453630"/>
            <a:ext cx="2025650" cy="706120"/>
          </a:xfrm>
          <a:prstGeom prst="rect">
            <a:avLst/>
          </a:prstGeom>
          <a:solidFill>
            <a:srgbClr val="FBFCFE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0058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4146" y="3553301"/>
            <a:ext cx="7668458" cy="70008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Impact of Financial Illiteracy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784146" y="4841438"/>
            <a:ext cx="504111" cy="504111"/>
          </a:xfrm>
          <a:prstGeom prst="roundRect">
            <a:avLst>
              <a:gd name="adj" fmla="val 6667"/>
            </a:avLst>
          </a:prstGeom>
          <a:solidFill>
            <a:srgbClr val="E9ECF2"/>
          </a:solidFill>
        </p:spPr>
      </p:sp>
      <p:sp>
        <p:nvSpPr>
          <p:cNvPr id="5" name="Text 2"/>
          <p:cNvSpPr/>
          <p:nvPr/>
        </p:nvSpPr>
        <p:spPr>
          <a:xfrm>
            <a:off x="966907" y="4925378"/>
            <a:ext cx="138470" cy="33611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1</a:t>
            </a:r>
            <a:endParaRPr lang="en-US" sz="2600" dirty="0"/>
          </a:p>
        </p:txBody>
      </p:sp>
      <p:sp>
        <p:nvSpPr>
          <p:cNvPr id="6" name="Text 3"/>
          <p:cNvSpPr/>
          <p:nvPr/>
        </p:nvSpPr>
        <p:spPr>
          <a:xfrm>
            <a:off x="1512213" y="4841438"/>
            <a:ext cx="3476625" cy="70008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Over-Reliance on Informal Credit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12213" y="5675948"/>
            <a:ext cx="3476625" cy="143398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Many individuals rely on informal credit sources like moneylenders, leading to excessive debt and financial instability.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212794" y="4841438"/>
            <a:ext cx="504111" cy="504111"/>
          </a:xfrm>
          <a:prstGeom prst="roundRect">
            <a:avLst>
              <a:gd name="adj" fmla="val 6667"/>
            </a:avLst>
          </a:prstGeom>
          <a:solidFill>
            <a:srgbClr val="E9ECF2"/>
          </a:solidFill>
        </p:spPr>
      </p:sp>
      <p:sp>
        <p:nvSpPr>
          <p:cNvPr id="9" name="Text 6"/>
          <p:cNvSpPr/>
          <p:nvPr/>
        </p:nvSpPr>
        <p:spPr>
          <a:xfrm>
            <a:off x="5371981" y="4925378"/>
            <a:ext cx="185618" cy="33611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2</a:t>
            </a:r>
            <a:endParaRPr lang="en-US" sz="2600" dirty="0"/>
          </a:p>
        </p:txBody>
      </p:sp>
      <p:sp>
        <p:nvSpPr>
          <p:cNvPr id="10" name="Text 7"/>
          <p:cNvSpPr/>
          <p:nvPr/>
        </p:nvSpPr>
        <p:spPr>
          <a:xfrm>
            <a:off x="5940862" y="4841438"/>
            <a:ext cx="3237667" cy="35004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Limited Wealth Creation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940862" y="5325904"/>
            <a:ext cx="3476625" cy="215098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Lack of financial knowledge hinders wealth creation, as many individuals are unaware of investment opportunities, retirement planning, or the importance of saving early.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9641443" y="4841438"/>
            <a:ext cx="504111" cy="504111"/>
          </a:xfrm>
          <a:prstGeom prst="roundRect">
            <a:avLst>
              <a:gd name="adj" fmla="val 6667"/>
            </a:avLst>
          </a:prstGeom>
          <a:solidFill>
            <a:srgbClr val="E9ECF2"/>
          </a:solidFill>
        </p:spPr>
      </p:sp>
      <p:sp>
        <p:nvSpPr>
          <p:cNvPr id="13" name="Text 10"/>
          <p:cNvSpPr/>
          <p:nvPr/>
        </p:nvSpPr>
        <p:spPr>
          <a:xfrm>
            <a:off x="9802773" y="4925378"/>
            <a:ext cx="181451" cy="33611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3</a:t>
            </a:r>
            <a:endParaRPr lang="en-US" sz="2600" dirty="0"/>
          </a:p>
        </p:txBody>
      </p:sp>
      <p:sp>
        <p:nvSpPr>
          <p:cNvPr id="14" name="Text 11"/>
          <p:cNvSpPr/>
          <p:nvPr/>
        </p:nvSpPr>
        <p:spPr>
          <a:xfrm>
            <a:off x="10369510" y="4841438"/>
            <a:ext cx="2800588" cy="35004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Digital Literacy Gap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0369510" y="5325904"/>
            <a:ext cx="3476625" cy="215098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With the increasing adoption of digital financial services, financial literacy now encompasses digital literacy, emphasizing the need to protect against cyber fraud and use online services effectively.</a:t>
            </a:r>
            <a:endParaRPr lang="en-US" sz="1750" dirty="0"/>
          </a:p>
        </p:txBody>
      </p:sp>
      <p:sp>
        <p:nvSpPr>
          <p:cNvPr id="16" name="Rectangles 15"/>
          <p:cNvSpPr/>
          <p:nvPr/>
        </p:nvSpPr>
        <p:spPr>
          <a:xfrm>
            <a:off x="12569190" y="7453630"/>
            <a:ext cx="2025650" cy="706120"/>
          </a:xfrm>
          <a:prstGeom prst="rect">
            <a:avLst/>
          </a:prstGeom>
          <a:solidFill>
            <a:srgbClr val="FBFCFE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1143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1406" y="606743"/>
            <a:ext cx="7601188" cy="137755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Key Challenges to Financial Literacy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771406" y="2314932"/>
            <a:ext cx="7601188" cy="1622346"/>
          </a:xfrm>
          <a:prstGeom prst="roundRect">
            <a:avLst>
              <a:gd name="adj" fmla="val 2038"/>
            </a:avLst>
          </a:prstGeom>
          <a:solidFill>
            <a:srgbClr val="E9ECF2"/>
          </a:solidFill>
        </p:spPr>
      </p:sp>
      <p:sp>
        <p:nvSpPr>
          <p:cNvPr id="5" name="Text 2"/>
          <p:cNvSpPr/>
          <p:nvPr/>
        </p:nvSpPr>
        <p:spPr>
          <a:xfrm>
            <a:off x="991791" y="2535317"/>
            <a:ext cx="2755344" cy="34432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Data Availability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991791" y="3011805"/>
            <a:ext cx="7160419" cy="70508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700" dirty="0">
                <a:solidFill>
                  <a:srgbClr val="15213F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Comprehensive and reliable data on financial literacy is hard to find, particularly in rural or underdeveloped regions.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771406" y="4157663"/>
            <a:ext cx="7601188" cy="1622346"/>
          </a:xfrm>
          <a:prstGeom prst="roundRect">
            <a:avLst>
              <a:gd name="adj" fmla="val 2038"/>
            </a:avLst>
          </a:prstGeom>
          <a:solidFill>
            <a:srgbClr val="E9ECF2"/>
          </a:solidFill>
        </p:spPr>
      </p:sp>
      <p:sp>
        <p:nvSpPr>
          <p:cNvPr id="8" name="Text 5"/>
          <p:cNvSpPr/>
          <p:nvPr/>
        </p:nvSpPr>
        <p:spPr>
          <a:xfrm>
            <a:off x="991791" y="4378047"/>
            <a:ext cx="3548777" cy="34432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Defining Financial Literacy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991791" y="4854535"/>
            <a:ext cx="7160419" cy="70508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700" dirty="0">
                <a:solidFill>
                  <a:srgbClr val="15213F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There is no universally accepted definition or measure of financial literacy, making it hard to standardize analysis.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771406" y="6000393"/>
            <a:ext cx="7601188" cy="1622346"/>
          </a:xfrm>
          <a:prstGeom prst="roundRect">
            <a:avLst>
              <a:gd name="adj" fmla="val 2038"/>
            </a:avLst>
          </a:prstGeom>
          <a:solidFill>
            <a:srgbClr val="E9ECF2"/>
          </a:solidFill>
        </p:spPr>
      </p:sp>
      <p:sp>
        <p:nvSpPr>
          <p:cNvPr id="11" name="Text 8"/>
          <p:cNvSpPr/>
          <p:nvPr/>
        </p:nvSpPr>
        <p:spPr>
          <a:xfrm>
            <a:off x="991791" y="6220777"/>
            <a:ext cx="2755344" cy="34432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Measuring Impact</a:t>
            </a:r>
            <a:endParaRPr lang="en-US" sz="2150" dirty="0"/>
          </a:p>
        </p:txBody>
      </p:sp>
      <p:sp>
        <p:nvSpPr>
          <p:cNvPr id="12" name="Text 9"/>
          <p:cNvSpPr/>
          <p:nvPr/>
        </p:nvSpPr>
        <p:spPr>
          <a:xfrm>
            <a:off x="991791" y="6697266"/>
            <a:ext cx="7160419" cy="70508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700" dirty="0">
                <a:solidFill>
                  <a:srgbClr val="15213F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Measuring the direct impact of financial literacy on individual economic behavior or national economic growth is complex.</a:t>
            </a:r>
            <a:endParaRPr lang="en-US" sz="17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143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14812" y="494109"/>
            <a:ext cx="7887176" cy="112204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4400"/>
              </a:lnSpc>
              <a:buNone/>
            </a:pPr>
            <a:r>
              <a:rPr lang="en-US" sz="35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Strategies for Improving Financial Literacy</a:t>
            </a:r>
            <a:endParaRPr lang="en-US" sz="35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4812" y="1885474"/>
            <a:ext cx="448866" cy="44886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114812" y="2513886"/>
            <a:ext cx="3374350" cy="28051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Strengthen Financial Education</a:t>
            </a:r>
            <a:endParaRPr lang="en-US" sz="1750" dirty="0"/>
          </a:p>
        </p:txBody>
      </p:sp>
      <p:sp>
        <p:nvSpPr>
          <p:cNvPr id="6" name="Text 2"/>
          <p:cNvSpPr/>
          <p:nvPr/>
        </p:nvSpPr>
        <p:spPr>
          <a:xfrm>
            <a:off x="6114812" y="2902029"/>
            <a:ext cx="7887176" cy="57435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15213F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Integrate financial education into the curriculum to equip students with essential knowledge and skills.</a:t>
            </a:r>
            <a:endParaRPr lang="en-US" sz="14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4812" y="4015026"/>
            <a:ext cx="448866" cy="44886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114812" y="4643438"/>
            <a:ext cx="2480905" cy="28051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Leveraging Technology</a:t>
            </a:r>
            <a:endParaRPr lang="en-US" sz="1750" dirty="0"/>
          </a:p>
        </p:txBody>
      </p:sp>
      <p:sp>
        <p:nvSpPr>
          <p:cNvPr id="9" name="Text 4"/>
          <p:cNvSpPr/>
          <p:nvPr/>
        </p:nvSpPr>
        <p:spPr>
          <a:xfrm>
            <a:off x="6114812" y="5031581"/>
            <a:ext cx="7887176" cy="57435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15213F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Develop mobile apps, online courses, and interactive tools to make financial education accessible and engaging.</a:t>
            </a:r>
            <a:endParaRPr lang="en-US" sz="14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4812" y="6144578"/>
            <a:ext cx="448866" cy="44886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114812" y="6772989"/>
            <a:ext cx="2244328" cy="28051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Partnerships</a:t>
            </a:r>
            <a:endParaRPr lang="en-US" sz="1750" dirty="0"/>
          </a:p>
        </p:txBody>
      </p:sp>
      <p:sp>
        <p:nvSpPr>
          <p:cNvPr id="12" name="Text 6"/>
          <p:cNvSpPr/>
          <p:nvPr/>
        </p:nvSpPr>
        <p:spPr>
          <a:xfrm>
            <a:off x="6114812" y="7161133"/>
            <a:ext cx="7887176" cy="57435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15213F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Encourage partnerships between financial institutions, NGOs, and government agencies to implement financial literacy initiatives.</a:t>
            </a:r>
            <a:endParaRPr lang="en-US" sz="1400" dirty="0"/>
          </a:p>
        </p:txBody>
      </p:sp>
      <p:sp>
        <p:nvSpPr>
          <p:cNvPr id="13" name="Rectangles 12"/>
          <p:cNvSpPr/>
          <p:nvPr/>
        </p:nvSpPr>
        <p:spPr>
          <a:xfrm>
            <a:off x="12569190" y="7487920"/>
            <a:ext cx="2025650" cy="706120"/>
          </a:xfrm>
          <a:prstGeom prst="rect">
            <a:avLst/>
          </a:prstGeom>
          <a:solidFill>
            <a:srgbClr val="FBFCFE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95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83657" y="537091"/>
            <a:ext cx="7776686" cy="122086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4800"/>
              </a:lnSpc>
              <a:buNone/>
            </a:pPr>
            <a:r>
              <a:rPr lang="en-US" sz="38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The Path Forward: A Collaborative Approach</a:t>
            </a:r>
            <a:endParaRPr lang="en-US" sz="3800" dirty="0"/>
          </a:p>
        </p:txBody>
      </p:sp>
      <p:sp>
        <p:nvSpPr>
          <p:cNvPr id="4" name="Shape 1"/>
          <p:cNvSpPr/>
          <p:nvPr/>
        </p:nvSpPr>
        <p:spPr>
          <a:xfrm>
            <a:off x="965240" y="2050971"/>
            <a:ext cx="22860" cy="5641896"/>
          </a:xfrm>
          <a:prstGeom prst="roundRect">
            <a:avLst>
              <a:gd name="adj" fmla="val 128179"/>
            </a:avLst>
          </a:prstGeom>
          <a:solidFill>
            <a:srgbClr val="CFD2D8"/>
          </a:solidFill>
        </p:spPr>
      </p:sp>
      <p:sp>
        <p:nvSpPr>
          <p:cNvPr id="5" name="Shape 2"/>
          <p:cNvSpPr/>
          <p:nvPr/>
        </p:nvSpPr>
        <p:spPr>
          <a:xfrm>
            <a:off x="1173540" y="2478881"/>
            <a:ext cx="683657" cy="22860"/>
          </a:xfrm>
          <a:prstGeom prst="roundRect">
            <a:avLst>
              <a:gd name="adj" fmla="val 128179"/>
            </a:avLst>
          </a:prstGeom>
          <a:solidFill>
            <a:srgbClr val="CFD2D8"/>
          </a:solidFill>
        </p:spPr>
      </p:sp>
      <p:sp>
        <p:nvSpPr>
          <p:cNvPr id="6" name="Shape 3"/>
          <p:cNvSpPr/>
          <p:nvPr/>
        </p:nvSpPr>
        <p:spPr>
          <a:xfrm>
            <a:off x="756940" y="2270641"/>
            <a:ext cx="439460" cy="439460"/>
          </a:xfrm>
          <a:prstGeom prst="roundRect">
            <a:avLst>
              <a:gd name="adj" fmla="val 6668"/>
            </a:avLst>
          </a:prstGeom>
          <a:solidFill>
            <a:srgbClr val="E9ECF2"/>
          </a:solidFill>
        </p:spPr>
      </p:sp>
      <p:sp>
        <p:nvSpPr>
          <p:cNvPr id="7" name="Text 4"/>
          <p:cNvSpPr/>
          <p:nvPr/>
        </p:nvSpPr>
        <p:spPr>
          <a:xfrm>
            <a:off x="916245" y="2343864"/>
            <a:ext cx="120729" cy="29301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1</a:t>
            </a:r>
            <a:endParaRPr lang="en-US" sz="2300" dirty="0"/>
          </a:p>
        </p:txBody>
      </p:sp>
      <p:sp>
        <p:nvSpPr>
          <p:cNvPr id="8" name="Text 5"/>
          <p:cNvSpPr/>
          <p:nvPr/>
        </p:nvSpPr>
        <p:spPr>
          <a:xfrm>
            <a:off x="2050971" y="2246233"/>
            <a:ext cx="2441734" cy="30515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Empowerment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2050971" y="2668548"/>
            <a:ext cx="6409373" cy="93761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15213F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Financial literacy programs targeted at adults, particularly women, farmers, and small business owners, will help bridge the current knowledge gap.</a:t>
            </a:r>
            <a:endParaRPr lang="en-US" sz="1500" dirty="0"/>
          </a:p>
        </p:txBody>
      </p:sp>
      <p:sp>
        <p:nvSpPr>
          <p:cNvPr id="10" name="Shape 7"/>
          <p:cNvSpPr/>
          <p:nvPr/>
        </p:nvSpPr>
        <p:spPr>
          <a:xfrm>
            <a:off x="1173540" y="4424601"/>
            <a:ext cx="683657" cy="22860"/>
          </a:xfrm>
          <a:prstGeom prst="roundRect">
            <a:avLst>
              <a:gd name="adj" fmla="val 128179"/>
            </a:avLst>
          </a:prstGeom>
          <a:solidFill>
            <a:srgbClr val="CFD2D8"/>
          </a:solidFill>
        </p:spPr>
      </p:sp>
      <p:sp>
        <p:nvSpPr>
          <p:cNvPr id="11" name="Shape 8"/>
          <p:cNvSpPr/>
          <p:nvPr/>
        </p:nvSpPr>
        <p:spPr>
          <a:xfrm>
            <a:off x="756940" y="4216360"/>
            <a:ext cx="439460" cy="439460"/>
          </a:xfrm>
          <a:prstGeom prst="roundRect">
            <a:avLst>
              <a:gd name="adj" fmla="val 6668"/>
            </a:avLst>
          </a:prstGeom>
          <a:solidFill>
            <a:srgbClr val="E9ECF2"/>
          </a:solidFill>
        </p:spPr>
      </p:sp>
      <p:sp>
        <p:nvSpPr>
          <p:cNvPr id="12" name="Text 9"/>
          <p:cNvSpPr/>
          <p:nvPr/>
        </p:nvSpPr>
        <p:spPr>
          <a:xfrm>
            <a:off x="895767" y="4289584"/>
            <a:ext cx="161806" cy="29301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2</a:t>
            </a:r>
            <a:endParaRPr lang="en-US" sz="2300" dirty="0"/>
          </a:p>
        </p:txBody>
      </p:sp>
      <p:sp>
        <p:nvSpPr>
          <p:cNvPr id="13" name="Text 10"/>
          <p:cNvSpPr/>
          <p:nvPr/>
        </p:nvSpPr>
        <p:spPr>
          <a:xfrm>
            <a:off x="2050971" y="4191953"/>
            <a:ext cx="2441734" cy="30515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Accessibility</a:t>
            </a:r>
            <a:endParaRPr lang="en-US" sz="1900" dirty="0"/>
          </a:p>
        </p:txBody>
      </p:sp>
      <p:sp>
        <p:nvSpPr>
          <p:cNvPr id="14" name="Text 11"/>
          <p:cNvSpPr/>
          <p:nvPr/>
        </p:nvSpPr>
        <p:spPr>
          <a:xfrm>
            <a:off x="2050971" y="4614267"/>
            <a:ext cx="6409373" cy="93761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15213F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Technological advancements, such as mobile apps and digital learning platforms, offer the potential to reach even the most remote populations with user-friendly financial education tools.</a:t>
            </a:r>
            <a:endParaRPr lang="en-US" sz="1500" dirty="0"/>
          </a:p>
        </p:txBody>
      </p:sp>
      <p:sp>
        <p:nvSpPr>
          <p:cNvPr id="15" name="Shape 12"/>
          <p:cNvSpPr/>
          <p:nvPr/>
        </p:nvSpPr>
        <p:spPr>
          <a:xfrm>
            <a:off x="1173540" y="6370320"/>
            <a:ext cx="683657" cy="22860"/>
          </a:xfrm>
          <a:prstGeom prst="roundRect">
            <a:avLst>
              <a:gd name="adj" fmla="val 128179"/>
            </a:avLst>
          </a:prstGeom>
          <a:solidFill>
            <a:srgbClr val="CFD2D8"/>
          </a:solidFill>
        </p:spPr>
      </p:sp>
      <p:sp>
        <p:nvSpPr>
          <p:cNvPr id="16" name="Shape 13"/>
          <p:cNvSpPr/>
          <p:nvPr/>
        </p:nvSpPr>
        <p:spPr>
          <a:xfrm>
            <a:off x="756940" y="6162080"/>
            <a:ext cx="439460" cy="439460"/>
          </a:xfrm>
          <a:prstGeom prst="roundRect">
            <a:avLst>
              <a:gd name="adj" fmla="val 6668"/>
            </a:avLst>
          </a:prstGeom>
          <a:solidFill>
            <a:srgbClr val="E9ECF2"/>
          </a:solidFill>
        </p:spPr>
      </p:sp>
      <p:sp>
        <p:nvSpPr>
          <p:cNvPr id="17" name="Text 14"/>
          <p:cNvSpPr/>
          <p:nvPr/>
        </p:nvSpPr>
        <p:spPr>
          <a:xfrm>
            <a:off x="897553" y="6235303"/>
            <a:ext cx="158234" cy="29301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3</a:t>
            </a:r>
            <a:endParaRPr lang="en-US" sz="2300" dirty="0"/>
          </a:p>
        </p:txBody>
      </p:sp>
      <p:sp>
        <p:nvSpPr>
          <p:cNvPr id="18" name="Text 15"/>
          <p:cNvSpPr/>
          <p:nvPr/>
        </p:nvSpPr>
        <p:spPr>
          <a:xfrm>
            <a:off x="2050971" y="6137672"/>
            <a:ext cx="2441734" cy="30515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Sustainability</a:t>
            </a:r>
            <a:endParaRPr lang="en-US" sz="1900" dirty="0"/>
          </a:p>
        </p:txBody>
      </p:sp>
      <p:sp>
        <p:nvSpPr>
          <p:cNvPr id="19" name="Text 16"/>
          <p:cNvSpPr/>
          <p:nvPr/>
        </p:nvSpPr>
        <p:spPr>
          <a:xfrm>
            <a:off x="2050971" y="6559987"/>
            <a:ext cx="6409373" cy="93761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15213F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Banks, financial institutions, and the government must collaborate to develop and promote initiatives that make financial literacy accessible to all, ensuring that economic growth benefits everyone.</a:t>
            </a:r>
            <a:endParaRPr lang="en-US" sz="15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694015"/>
            <a:ext cx="8549878" cy="77152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Benefits of Financial Literacy</a:t>
            </a:r>
            <a:endParaRPr lang="en-US" sz="48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25140" y="1959293"/>
            <a:ext cx="2128838" cy="181760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4025860" y="2856786"/>
            <a:ext cx="127278" cy="49375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3850"/>
              </a:lnSpc>
              <a:buNone/>
            </a:pPr>
            <a:r>
              <a:rPr lang="en-US" sz="24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1</a:t>
            </a:r>
            <a:endParaRPr lang="en-US" sz="2400" dirty="0"/>
          </a:p>
        </p:txBody>
      </p:sp>
      <p:sp>
        <p:nvSpPr>
          <p:cNvPr id="5" name="Text 2"/>
          <p:cNvSpPr/>
          <p:nvPr/>
        </p:nvSpPr>
        <p:spPr>
          <a:xfrm>
            <a:off x="5400794" y="2403634"/>
            <a:ext cx="3086100" cy="38576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Individual Benefits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5400794" y="2937510"/>
            <a:ext cx="6823234" cy="3950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15213F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Avoid debt traps, plan for emergencies, secure financial future.</a:t>
            </a:r>
            <a:endParaRPr lang="en-US" sz="1900" dirty="0"/>
          </a:p>
        </p:txBody>
      </p:sp>
      <p:sp>
        <p:nvSpPr>
          <p:cNvPr id="7" name="Shape 4"/>
          <p:cNvSpPr/>
          <p:nvPr/>
        </p:nvSpPr>
        <p:spPr>
          <a:xfrm>
            <a:off x="5215652" y="3792498"/>
            <a:ext cx="8489037" cy="15240"/>
          </a:xfrm>
          <a:prstGeom prst="roundRect">
            <a:avLst>
              <a:gd name="adj" fmla="val 243000"/>
            </a:avLst>
          </a:prstGeom>
          <a:solidFill>
            <a:srgbClr val="CFD2D8"/>
          </a:solidFill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0721" y="3838575"/>
            <a:ext cx="4257675" cy="1817608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4004310" y="4500443"/>
            <a:ext cx="170497" cy="49375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3850"/>
              </a:lnSpc>
              <a:buNone/>
            </a:pPr>
            <a:r>
              <a:rPr lang="en-US" sz="24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2</a:t>
            </a:r>
            <a:endParaRPr lang="en-US" sz="2400" dirty="0"/>
          </a:p>
        </p:txBody>
      </p:sp>
      <p:sp>
        <p:nvSpPr>
          <p:cNvPr id="10" name="Text 6"/>
          <p:cNvSpPr/>
          <p:nvPr/>
        </p:nvSpPr>
        <p:spPr>
          <a:xfrm>
            <a:off x="6465213" y="4085392"/>
            <a:ext cx="3086100" cy="38576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National Benefits</a:t>
            </a:r>
            <a:endParaRPr lang="en-US" sz="2400" dirty="0"/>
          </a:p>
        </p:txBody>
      </p:sp>
      <p:sp>
        <p:nvSpPr>
          <p:cNvPr id="11" name="Text 7"/>
          <p:cNvSpPr/>
          <p:nvPr/>
        </p:nvSpPr>
        <p:spPr>
          <a:xfrm>
            <a:off x="6465213" y="4619268"/>
            <a:ext cx="7054334" cy="79009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15213F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More stable and resilient economy, increased financial inclusion, reduced poverty.</a:t>
            </a:r>
            <a:endParaRPr lang="en-US" sz="1900" dirty="0"/>
          </a:p>
        </p:txBody>
      </p:sp>
      <p:sp>
        <p:nvSpPr>
          <p:cNvPr id="12" name="Shape 8"/>
          <p:cNvSpPr/>
          <p:nvPr/>
        </p:nvSpPr>
        <p:spPr>
          <a:xfrm>
            <a:off x="6280071" y="5671780"/>
            <a:ext cx="7424618" cy="15240"/>
          </a:xfrm>
          <a:prstGeom prst="roundRect">
            <a:avLst>
              <a:gd name="adj" fmla="val 243000"/>
            </a:avLst>
          </a:prstGeom>
          <a:solidFill>
            <a:srgbClr val="CFD2D8"/>
          </a:solidFill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183" y="5717858"/>
            <a:ext cx="6386632" cy="1817608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4006096" y="6379726"/>
            <a:ext cx="166688" cy="49375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3850"/>
              </a:lnSpc>
              <a:buNone/>
            </a:pPr>
            <a:r>
              <a:rPr lang="en-US" sz="24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3</a:t>
            </a:r>
            <a:endParaRPr lang="en-US" sz="2400" dirty="0"/>
          </a:p>
        </p:txBody>
      </p:sp>
      <p:sp>
        <p:nvSpPr>
          <p:cNvPr id="15" name="Text 10"/>
          <p:cNvSpPr/>
          <p:nvPr/>
        </p:nvSpPr>
        <p:spPr>
          <a:xfrm>
            <a:off x="7529632" y="5964674"/>
            <a:ext cx="3086100" cy="38576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Societal Benefits</a:t>
            </a:r>
            <a:endParaRPr lang="en-US" sz="2400" dirty="0"/>
          </a:p>
        </p:txBody>
      </p:sp>
      <p:sp>
        <p:nvSpPr>
          <p:cNvPr id="16" name="Text 11"/>
          <p:cNvSpPr/>
          <p:nvPr/>
        </p:nvSpPr>
        <p:spPr>
          <a:xfrm>
            <a:off x="7529632" y="6498550"/>
            <a:ext cx="5989915" cy="79009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15213F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Improved quality of life, reduced financial vulnerability, greater economic participation.</a:t>
            </a:r>
            <a:endParaRPr lang="en-US" sz="1900" dirty="0"/>
          </a:p>
        </p:txBody>
      </p:sp>
      <p:sp>
        <p:nvSpPr>
          <p:cNvPr id="17" name="Rectangles 16"/>
          <p:cNvSpPr/>
          <p:nvPr/>
        </p:nvSpPr>
        <p:spPr>
          <a:xfrm>
            <a:off x="12569190" y="7453630"/>
            <a:ext cx="2025650" cy="706120"/>
          </a:xfrm>
          <a:prstGeom prst="rect">
            <a:avLst/>
          </a:prstGeom>
          <a:solidFill>
            <a:srgbClr val="FBFCFE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0217" y="792242"/>
            <a:ext cx="5573554" cy="69663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5450"/>
              </a:lnSpc>
              <a:buNone/>
            </a:pPr>
            <a:r>
              <a:rPr lang="en-US" sz="43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The Role of Research</a:t>
            </a:r>
            <a:endParaRPr lang="en-US" sz="4350" dirty="0"/>
          </a:p>
        </p:txBody>
      </p:sp>
      <p:sp>
        <p:nvSpPr>
          <p:cNvPr id="3" name="Shape 1"/>
          <p:cNvSpPr/>
          <p:nvPr/>
        </p:nvSpPr>
        <p:spPr>
          <a:xfrm>
            <a:off x="780217" y="1934647"/>
            <a:ext cx="2178248" cy="1641038"/>
          </a:xfrm>
          <a:prstGeom prst="roundRect">
            <a:avLst>
              <a:gd name="adj" fmla="val 2038"/>
            </a:avLst>
          </a:prstGeom>
          <a:solidFill>
            <a:srgbClr val="E9ECF2"/>
          </a:solidFill>
        </p:spPr>
      </p:sp>
      <p:sp>
        <p:nvSpPr>
          <p:cNvPr id="4" name="Text 2"/>
          <p:cNvSpPr/>
          <p:nvPr/>
        </p:nvSpPr>
        <p:spPr>
          <a:xfrm>
            <a:off x="1003102" y="2532221"/>
            <a:ext cx="114895" cy="44588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00"/>
              </a:lnSpc>
              <a:buNone/>
            </a:pPr>
            <a:r>
              <a:rPr lang="en-US" sz="21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1</a:t>
            </a:r>
            <a:endParaRPr lang="en-US" sz="2150" dirty="0"/>
          </a:p>
        </p:txBody>
      </p:sp>
      <p:sp>
        <p:nvSpPr>
          <p:cNvPr id="5" name="Text 3"/>
          <p:cNvSpPr/>
          <p:nvPr/>
        </p:nvSpPr>
        <p:spPr>
          <a:xfrm>
            <a:off x="3181350" y="2157532"/>
            <a:ext cx="2995613" cy="34837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Knowledge Generation</a:t>
            </a:r>
            <a:endParaRPr lang="en-US" sz="2150" dirty="0"/>
          </a:p>
        </p:txBody>
      </p:sp>
      <p:sp>
        <p:nvSpPr>
          <p:cNvPr id="6" name="Text 4"/>
          <p:cNvSpPr/>
          <p:nvPr/>
        </p:nvSpPr>
        <p:spPr>
          <a:xfrm>
            <a:off x="3181350" y="2639616"/>
            <a:ext cx="10445948" cy="71318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Research can contribute to the existing body of knowledge, advancing academic understanding and informing future research.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3069908" y="3560445"/>
            <a:ext cx="10668833" cy="15240"/>
          </a:xfrm>
          <a:prstGeom prst="roundRect">
            <a:avLst>
              <a:gd name="adj" fmla="val 219431"/>
            </a:avLst>
          </a:prstGeom>
          <a:solidFill>
            <a:srgbClr val="CFD2D8"/>
          </a:solidFill>
        </p:spPr>
      </p:sp>
      <p:sp>
        <p:nvSpPr>
          <p:cNvPr id="8" name="Shape 6"/>
          <p:cNvSpPr/>
          <p:nvPr/>
        </p:nvSpPr>
        <p:spPr>
          <a:xfrm>
            <a:off x="780217" y="3687128"/>
            <a:ext cx="4356616" cy="1641038"/>
          </a:xfrm>
          <a:prstGeom prst="roundRect">
            <a:avLst>
              <a:gd name="adj" fmla="val 2038"/>
            </a:avLst>
          </a:prstGeom>
          <a:solidFill>
            <a:srgbClr val="E9ECF2"/>
          </a:solidFill>
        </p:spPr>
      </p:sp>
      <p:sp>
        <p:nvSpPr>
          <p:cNvPr id="9" name="Text 7"/>
          <p:cNvSpPr/>
          <p:nvPr/>
        </p:nvSpPr>
        <p:spPr>
          <a:xfrm>
            <a:off x="1003102" y="4284702"/>
            <a:ext cx="153948" cy="44588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00"/>
              </a:lnSpc>
              <a:buNone/>
            </a:pPr>
            <a:r>
              <a:rPr lang="en-US" sz="21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2</a:t>
            </a:r>
            <a:endParaRPr lang="en-US" sz="2150" dirty="0"/>
          </a:p>
        </p:txBody>
      </p:sp>
      <p:sp>
        <p:nvSpPr>
          <p:cNvPr id="10" name="Text 8"/>
          <p:cNvSpPr/>
          <p:nvPr/>
        </p:nvSpPr>
        <p:spPr>
          <a:xfrm>
            <a:off x="5359718" y="3910013"/>
            <a:ext cx="3127891" cy="34837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Informed Policymaking</a:t>
            </a:r>
            <a:endParaRPr lang="en-US" sz="2150" dirty="0"/>
          </a:p>
        </p:txBody>
      </p:sp>
      <p:sp>
        <p:nvSpPr>
          <p:cNvPr id="11" name="Text 9"/>
          <p:cNvSpPr/>
          <p:nvPr/>
        </p:nvSpPr>
        <p:spPr>
          <a:xfrm>
            <a:off x="5359718" y="4392097"/>
            <a:ext cx="8267581" cy="71318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Research can provide policymakers with valuable insights to develop targeted and effective policies to promote financial inclusion.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5248275" y="5312926"/>
            <a:ext cx="8490466" cy="15240"/>
          </a:xfrm>
          <a:prstGeom prst="roundRect">
            <a:avLst>
              <a:gd name="adj" fmla="val 219431"/>
            </a:avLst>
          </a:prstGeom>
          <a:solidFill>
            <a:srgbClr val="CFD2D8"/>
          </a:solidFill>
        </p:spPr>
      </p:sp>
      <p:sp>
        <p:nvSpPr>
          <p:cNvPr id="13" name="Shape 11"/>
          <p:cNvSpPr/>
          <p:nvPr/>
        </p:nvSpPr>
        <p:spPr>
          <a:xfrm>
            <a:off x="780217" y="5439608"/>
            <a:ext cx="6534983" cy="1997631"/>
          </a:xfrm>
          <a:prstGeom prst="roundRect">
            <a:avLst>
              <a:gd name="adj" fmla="val 1674"/>
            </a:avLst>
          </a:prstGeom>
          <a:solidFill>
            <a:srgbClr val="E9ECF2"/>
          </a:solidFill>
        </p:spPr>
      </p:sp>
      <p:sp>
        <p:nvSpPr>
          <p:cNvPr id="14" name="Text 12"/>
          <p:cNvSpPr/>
          <p:nvPr/>
        </p:nvSpPr>
        <p:spPr>
          <a:xfrm>
            <a:off x="1003102" y="6215420"/>
            <a:ext cx="150495" cy="44588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00"/>
              </a:lnSpc>
              <a:buNone/>
            </a:pPr>
            <a:r>
              <a:rPr lang="en-US" sz="21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3</a:t>
            </a:r>
            <a:endParaRPr lang="en-US" sz="2150" dirty="0"/>
          </a:p>
        </p:txBody>
      </p:sp>
      <p:sp>
        <p:nvSpPr>
          <p:cNvPr id="15" name="Text 13"/>
          <p:cNvSpPr/>
          <p:nvPr/>
        </p:nvSpPr>
        <p:spPr>
          <a:xfrm>
            <a:off x="7538085" y="5662493"/>
            <a:ext cx="3148251" cy="34837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Empowered Individuals</a:t>
            </a:r>
            <a:endParaRPr lang="en-US" sz="2150" dirty="0"/>
          </a:p>
        </p:txBody>
      </p:sp>
      <p:sp>
        <p:nvSpPr>
          <p:cNvPr id="16" name="Text 14"/>
          <p:cNvSpPr/>
          <p:nvPr/>
        </p:nvSpPr>
        <p:spPr>
          <a:xfrm>
            <a:off x="7538085" y="6144578"/>
            <a:ext cx="6089213" cy="106977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Research can contribute to the development of financial education programs that equip individuals with the knowledge and skills to make informed decisions.</a:t>
            </a:r>
            <a:endParaRPr lang="en-US" sz="1750" dirty="0"/>
          </a:p>
        </p:txBody>
      </p:sp>
      <p:sp>
        <p:nvSpPr>
          <p:cNvPr id="17" name="Rectangles 16"/>
          <p:cNvSpPr/>
          <p:nvPr/>
        </p:nvSpPr>
        <p:spPr>
          <a:xfrm>
            <a:off x="12569190" y="7453630"/>
            <a:ext cx="2025650" cy="706120"/>
          </a:xfrm>
          <a:prstGeom prst="rect">
            <a:avLst/>
          </a:prstGeom>
          <a:solidFill>
            <a:srgbClr val="FBFCFE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1143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1784747"/>
            <a:ext cx="7415927" cy="231457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Conclusion: Building a Financially Empowered India</a:t>
            </a:r>
            <a:endParaRPr lang="en-US" sz="4850" dirty="0"/>
          </a:p>
        </p:txBody>
      </p:sp>
      <p:sp>
        <p:nvSpPr>
          <p:cNvPr id="4" name="Text 1"/>
          <p:cNvSpPr/>
          <p:nvPr/>
        </p:nvSpPr>
        <p:spPr>
          <a:xfrm>
            <a:off x="864037" y="4469606"/>
            <a:ext cx="7415927" cy="197524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15213F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By enhancing financial literacy, India can build a more financially resilient population capable of contributing to sustained economic prosperity. Financial literacy is a national imperative, a key driver of individual empowerment, and a vital foundation for a thriving economy.</a:t>
            </a:r>
            <a:endParaRPr lang="en-US" sz="19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4079</Words>
  <Application>WPS Presentation</Application>
  <PresentationFormat>On-screen Show (16:9)</PresentationFormat>
  <Paragraphs>134</Paragraphs>
  <Slides>10</Slides>
  <Notes>10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24" baseType="lpstr">
      <vt:lpstr>Arial</vt:lpstr>
      <vt:lpstr>SimSun</vt:lpstr>
      <vt:lpstr>Wingdings</vt:lpstr>
      <vt:lpstr>Roboto Slab</vt:lpstr>
      <vt:lpstr>Roboto Slab</vt:lpstr>
      <vt:lpstr>Roboto Slab</vt:lpstr>
      <vt:lpstr>Roboto</vt:lpstr>
      <vt:lpstr>Roboto</vt:lpstr>
      <vt:lpstr>Roboto</vt:lpstr>
      <vt:lpstr>Calibri</vt:lpstr>
      <vt:lpstr>Microsoft YaHei</vt:lpstr>
      <vt:lpstr>Arial Unicode MS</vt:lpstr>
      <vt:lpstr>Calibri Light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PptxGenJS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creator>PptxGenJS</dc:creator>
  <dc:subject>PptxGenJS Presentation</dc:subject>
  <cp:lastModifiedBy>WPS_1607768724</cp:lastModifiedBy>
  <cp:revision>5</cp:revision>
  <dcterms:created xsi:type="dcterms:W3CDTF">2024-11-17T13:02:00Z</dcterms:created>
  <dcterms:modified xsi:type="dcterms:W3CDTF">2024-11-17T13:13:53Z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2F48962273E04530887FC1838E8D0360_12</vt:lpwstr>
  </property>
  <property fmtid="{D5CDD505-2E9C-101B-9397-08002B2CF9AE}" pid="3" name="KSOProductBuildVer">
    <vt:lpwstr>1033-12.2.0.18638</vt:lpwstr>
  </property>
</Properties>
</file>